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3568" y="2924945"/>
            <a:ext cx="8206680" cy="1224136"/>
          </a:xfrm>
        </p:spPr>
        <p:txBody>
          <a:bodyPr>
            <a:normAutofit/>
          </a:bodyPr>
          <a:lstStyle>
            <a:lvl1pPr algn="r">
              <a:defRPr sz="3600" b="1"/>
            </a:lvl1pPr>
          </a:lstStyle>
          <a:p>
            <a:r>
              <a:rPr lang="en-US" dirty="0"/>
              <a:t>Presenter Name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483768" y="4149080"/>
            <a:ext cx="6400800" cy="360040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Presenter@mail.com</a:t>
            </a:r>
          </a:p>
        </p:txBody>
      </p:sp>
      <p:pic>
        <p:nvPicPr>
          <p:cNvPr id="7" name="Picture 8" descr="C:\Users\testas\Desktop\'BaltCoast Summer School\snippet_baltcoas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88" y="4937720"/>
            <a:ext cx="9144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9234" y="4947192"/>
            <a:ext cx="89820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b="1" dirty="0">
                <a:solidFill>
                  <a:schemeClr val="tx2"/>
                </a:solidFill>
              </a:rPr>
              <a:t>SYSTEM APPROACH FRAMEWORK (SAF) </a:t>
            </a:r>
          </a:p>
          <a:p>
            <a:pPr algn="r"/>
            <a:r>
              <a:rPr lang="en-US" sz="2000" b="1" dirty="0">
                <a:solidFill>
                  <a:schemeClr val="tx2"/>
                </a:solidFill>
              </a:rPr>
              <a:t>FOR COASTAL RESEARCH AND MANAGEMENT: </a:t>
            </a:r>
          </a:p>
          <a:p>
            <a:pPr algn="r"/>
            <a:r>
              <a:rPr lang="en-US" sz="2000" b="1" dirty="0">
                <a:solidFill>
                  <a:schemeClr val="tx2"/>
                </a:solidFill>
              </a:rPr>
              <a:t>FROM THEORY TO PRACTICE</a:t>
            </a:r>
          </a:p>
        </p:txBody>
      </p:sp>
      <p:pic>
        <p:nvPicPr>
          <p:cNvPr id="9" name="Picture 2" descr="D:\Doktorantura\Projektai\BaltCoast\BaltCoast Summer School\Logos\BONUS Baltcoast_RGB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2880320" cy="779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afik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178" y="6362776"/>
            <a:ext cx="1096270" cy="306584"/>
          </a:xfrm>
          <a:prstGeom prst="rect">
            <a:avLst/>
          </a:prstGeom>
        </p:spPr>
      </p:pic>
      <p:pic>
        <p:nvPicPr>
          <p:cNvPr id="11" name="Picture 4" descr="http://europa.eu/about-eu/basic-information/symbols/images/flag_yellow_high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324" y="6336885"/>
            <a:ext cx="488180" cy="323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755576" y="6592267"/>
            <a:ext cx="84029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rgbClr val="21446E"/>
                </a:solidFill>
              </a:rPr>
              <a:t>BONUS </a:t>
            </a:r>
            <a:r>
              <a:rPr lang="en-US" dirty="0" err="1">
                <a:solidFill>
                  <a:srgbClr val="21446E"/>
                </a:solidFill>
              </a:rPr>
              <a:t>BaltCoast</a:t>
            </a:r>
            <a:r>
              <a:rPr lang="en-US" dirty="0">
                <a:solidFill>
                  <a:srgbClr val="21446E"/>
                </a:solidFill>
              </a:rPr>
              <a:t> project has received funding from BONUS (Art 185), funded jointly by the EU and Baltic Sea national funding institutions</a:t>
            </a:r>
            <a:endParaRPr lang="lt-LT" dirty="0">
              <a:solidFill>
                <a:srgbClr val="21446E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472274" y="4509120"/>
            <a:ext cx="2420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www.baltcoast.net</a:t>
            </a:r>
          </a:p>
        </p:txBody>
      </p:sp>
    </p:spTree>
    <p:extLst>
      <p:ext uri="{BB962C8B-B14F-4D97-AF65-F5344CB8AC3E}">
        <p14:creationId xmlns:p14="http://schemas.microsoft.com/office/powerpoint/2010/main" val="274358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94962"/>
            <a:ext cx="8640960" cy="531435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2240" y="6381328"/>
            <a:ext cx="2133600" cy="365125"/>
          </a:xfrm>
        </p:spPr>
        <p:txBody>
          <a:bodyPr/>
          <a:lstStyle/>
          <a:p>
            <a:fld id="{15227E6D-2442-456C-B256-6262AEADAE4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hteck 5"/>
          <p:cNvSpPr/>
          <p:nvPr userDrawn="1"/>
        </p:nvSpPr>
        <p:spPr>
          <a:xfrm>
            <a:off x="0" y="868513"/>
            <a:ext cx="2775200" cy="126448"/>
          </a:xfrm>
          <a:prstGeom prst="rect">
            <a:avLst/>
          </a:prstGeom>
          <a:solidFill>
            <a:srgbClr val="FFC2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6"/>
          <p:cNvSpPr/>
          <p:nvPr userDrawn="1"/>
        </p:nvSpPr>
        <p:spPr>
          <a:xfrm>
            <a:off x="2832920" y="867942"/>
            <a:ext cx="6311080" cy="126615"/>
          </a:xfrm>
          <a:prstGeom prst="rect">
            <a:avLst/>
          </a:prstGeom>
          <a:solidFill>
            <a:srgbClr val="93A3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520" y="6381328"/>
            <a:ext cx="55522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algn="l"/>
            <a:r>
              <a:rPr lang="en-US" dirty="0"/>
              <a:t>Presenter name</a:t>
            </a:r>
            <a:br>
              <a:rPr lang="en-US" dirty="0"/>
            </a:br>
            <a:r>
              <a:rPr lang="en-US" dirty="0"/>
              <a:t>presenter@email.com</a:t>
            </a:r>
          </a:p>
        </p:txBody>
      </p:sp>
    </p:spTree>
    <p:extLst>
      <p:ext uri="{BB962C8B-B14F-4D97-AF65-F5344CB8AC3E}">
        <p14:creationId xmlns:p14="http://schemas.microsoft.com/office/powerpoint/2010/main" val="148367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227E6D-2442-456C-B256-6262AEADAE41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178" y="6362776"/>
            <a:ext cx="1096270" cy="306584"/>
          </a:xfrm>
          <a:prstGeom prst="rect">
            <a:avLst/>
          </a:prstGeom>
        </p:spPr>
      </p:pic>
      <p:pic>
        <p:nvPicPr>
          <p:cNvPr id="6" name="Picture 4" descr="http://europa.eu/about-eu/basic-information/symbols/images/flag_yellow_high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324" y="6336885"/>
            <a:ext cx="488180" cy="323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3"/>
          <p:cNvSpPr txBox="1">
            <a:spLocks/>
          </p:cNvSpPr>
          <p:nvPr userDrawn="1"/>
        </p:nvSpPr>
        <p:spPr>
          <a:xfrm>
            <a:off x="1115616" y="6592267"/>
            <a:ext cx="80429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rgbClr val="21446E"/>
                </a:solidFill>
              </a:rPr>
              <a:t>BONUS </a:t>
            </a:r>
            <a:r>
              <a:rPr lang="en-US" dirty="0" err="1">
                <a:solidFill>
                  <a:srgbClr val="21446E"/>
                </a:solidFill>
              </a:rPr>
              <a:t>BaltCoast</a:t>
            </a:r>
            <a:r>
              <a:rPr lang="en-US" dirty="0">
                <a:solidFill>
                  <a:srgbClr val="21446E"/>
                </a:solidFill>
              </a:rPr>
              <a:t> project has received funding from BONUS (Art 185), funded jointly by the EU and Baltic Sea national funding institutions</a:t>
            </a:r>
            <a:endParaRPr lang="lt-LT" dirty="0">
              <a:solidFill>
                <a:srgbClr val="2144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24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43528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994962"/>
            <a:ext cx="8640960" cy="5314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520" y="6381328"/>
            <a:ext cx="55522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algn="l"/>
            <a:r>
              <a:rPr lang="en-US" dirty="0"/>
              <a:t>Presenter name</a:t>
            </a:r>
            <a:br>
              <a:rPr lang="en-US" dirty="0"/>
            </a:br>
            <a:r>
              <a:rPr lang="en-US" dirty="0"/>
              <a:t>presenter@email.com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27E6D-2442-456C-B256-6262AEADAE4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4" descr="F:\BaltCoast\BaltCoast\Logo\baltcoast_without_text_with_transparent_background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96" y="132087"/>
            <a:ext cx="576064" cy="586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177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2800" b="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gif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ltcoast.net/training.html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/>
              <a:t>Georg Umgiesser</a:t>
            </a:r>
            <a:r>
              <a:rPr lang="en-US" dirty="0"/>
              <a:t> and</a:t>
            </a:r>
            <a:br>
              <a:rPr lang="lt-LT" u="sng" dirty="0"/>
            </a:br>
            <a:r>
              <a:rPr lang="en-US" dirty="0"/>
              <a:t>Natalja </a:t>
            </a:r>
            <a:r>
              <a:rPr lang="lt-LT" dirty="0" err="1"/>
              <a:t>Čerkasova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 err="1"/>
              <a:t>Natalja.Cerkasova</a:t>
            </a:r>
            <a:r>
              <a:rPr lang="en-US" dirty="0"/>
              <a:t>@gmail.com</a:t>
            </a:r>
          </a:p>
        </p:txBody>
      </p:sp>
    </p:spTree>
    <p:extLst>
      <p:ext uri="{BB962C8B-B14F-4D97-AF65-F5344CB8AC3E}">
        <p14:creationId xmlns:p14="http://schemas.microsoft.com/office/powerpoint/2010/main" val="2311784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System Formulation Step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94730"/>
            <a:ext cx="5400600" cy="5846638"/>
          </a:xfrm>
        </p:spPr>
        <p:txBody>
          <a:bodyPr>
            <a:noAutofit/>
          </a:bodyPr>
          <a:lstStyle/>
          <a:p>
            <a:r>
              <a:rPr lang="en-US" sz="2400" dirty="0"/>
              <a:t>The purpose:</a:t>
            </a:r>
          </a:p>
          <a:p>
            <a:pPr lvl="1"/>
            <a:r>
              <a:rPr lang="en-US" sz="2000" dirty="0"/>
              <a:t>to systematically organize the quantification and the interpretive analyses of the Virtual System;</a:t>
            </a:r>
          </a:p>
          <a:p>
            <a:r>
              <a:rPr lang="en-US" sz="2400" dirty="0"/>
              <a:t>Leads to:</a:t>
            </a:r>
          </a:p>
          <a:p>
            <a:pPr lvl="1"/>
            <a:r>
              <a:rPr lang="en-US" sz="2000" dirty="0"/>
              <a:t>the construction of </a:t>
            </a:r>
            <a:r>
              <a:rPr lang="en-US" sz="2000" b="1" dirty="0"/>
              <a:t>models </a:t>
            </a:r>
            <a:r>
              <a:rPr lang="en-US" sz="2000" dirty="0"/>
              <a:t>that can simulate system behavior;</a:t>
            </a:r>
          </a:p>
          <a:p>
            <a:r>
              <a:rPr lang="en-US" sz="2400" dirty="0"/>
              <a:t>Essentially, the Formulation Step defines:</a:t>
            </a:r>
          </a:p>
          <a:p>
            <a:pPr lvl="1"/>
            <a:r>
              <a:rPr lang="en-US" sz="2000" dirty="0"/>
              <a:t>how to </a:t>
            </a:r>
            <a:r>
              <a:rPr lang="en-US" sz="2000" b="1" dirty="0"/>
              <a:t>represent the functionality </a:t>
            </a:r>
            <a:r>
              <a:rPr lang="en-US" sz="2000" dirty="0"/>
              <a:t>of the Virtual System for simulation/interpretation</a:t>
            </a:r>
          </a:p>
          <a:p>
            <a:pPr lvl="1"/>
            <a:r>
              <a:rPr lang="en-US" sz="2000" dirty="0"/>
              <a:t>by selecting the </a:t>
            </a:r>
            <a:r>
              <a:rPr lang="en-US" sz="2000" b="1" dirty="0"/>
              <a:t>most relevant</a:t>
            </a:r>
            <a:r>
              <a:rPr lang="en-US" sz="2000" dirty="0"/>
              <a:t> inputs, processes, and internal interactions</a:t>
            </a:r>
          </a:p>
          <a:p>
            <a:pPr lvl="1"/>
            <a:r>
              <a:rPr lang="en-US" sz="2000" dirty="0"/>
              <a:t>and by </a:t>
            </a:r>
            <a:r>
              <a:rPr lang="en-US" sz="2000" b="1" dirty="0"/>
              <a:t>assembling</a:t>
            </a:r>
            <a:r>
              <a:rPr lang="en-US" sz="2000" dirty="0"/>
              <a:t> these into functional components that can be independently modelled and calibrated.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039" y="1052736"/>
            <a:ext cx="3664358" cy="497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018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a model?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Different definitions, but in essence:</a:t>
            </a:r>
          </a:p>
          <a:p>
            <a:pPr lvl="1" algn="just"/>
            <a:r>
              <a:rPr lang="en-US" dirty="0"/>
              <a:t>Graphical, mathematical (symbolic), physical, or verbal </a:t>
            </a:r>
            <a:r>
              <a:rPr lang="en-US" b="1" dirty="0"/>
              <a:t>representation or simplified version </a:t>
            </a:r>
            <a:r>
              <a:rPr lang="en-US" dirty="0"/>
              <a:t>of a concept, phenomenon, relationship, structure, system, or an aspect of the real world.</a:t>
            </a:r>
          </a:p>
          <a:p>
            <a:pPr algn="just"/>
            <a:r>
              <a:rPr lang="en-US" dirty="0"/>
              <a:t>The objectives of a model include:</a:t>
            </a:r>
          </a:p>
          <a:p>
            <a:pPr lvl="1" algn="just"/>
            <a:r>
              <a:rPr lang="en-US" dirty="0"/>
              <a:t>to facilitate understanding by eliminating unnecessary components, </a:t>
            </a:r>
          </a:p>
          <a:p>
            <a:pPr lvl="1" algn="just"/>
            <a:r>
              <a:rPr lang="en-US" dirty="0"/>
              <a:t>to aid in decision making by simulating 'what if' scenarios, </a:t>
            </a:r>
          </a:p>
          <a:p>
            <a:pPr lvl="1" algn="just"/>
            <a:r>
              <a:rPr lang="en-US" dirty="0"/>
              <a:t>to explain, control, and predict events on the basis of past observations.</a:t>
            </a:r>
          </a:p>
          <a:p>
            <a:pPr algn="just"/>
            <a:endParaRPr lang="en-US" dirty="0"/>
          </a:p>
        </p:txBody>
      </p:sp>
      <p:pic>
        <p:nvPicPr>
          <p:cNvPr id="1029" name="Picture 5" descr="http://energy.mit.edu/wp-content/uploads/2016/06/2006112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313" y="5286042"/>
            <a:ext cx="2169791" cy="1446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674" y="3819781"/>
            <a:ext cx="1898540" cy="1194135"/>
          </a:xfrm>
          <a:prstGeom prst="rect">
            <a:avLst/>
          </a:prstGeom>
        </p:spPr>
      </p:pic>
      <p:pic>
        <p:nvPicPr>
          <p:cNvPr id="1033" name="Picture 9" descr="https://ifs.host.cs.st-andrews.ac.uk/Books/SE9/Web/ProcImp/web-images/Module-testing-HLview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576" y="5361252"/>
            <a:ext cx="2464084" cy="1296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s://d2gne97vdumgn3.cloudfront.net/api/file/3RubOTFRTQaLYKaG4op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641" y="3610902"/>
            <a:ext cx="2363937" cy="1611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http://i01.i.aliimg.com/photo/v0/114026617/F_14_Tomcat_VF_84_Model_Plan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165" y="3652141"/>
            <a:ext cx="2124108" cy="14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https://voices.no/index.php/voices/article/viewFile/829/685/355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55" y="5222797"/>
            <a:ext cx="1716719" cy="157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http://s3.amazonaws.com/makexyz/things/753/photos/018875d0e603645cc31010aaa5699aa3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084" y="3939514"/>
            <a:ext cx="1925971" cy="2566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4068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Formulation Step tasks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94962"/>
            <a:ext cx="8640960" cy="586303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b="1" dirty="0"/>
              <a:t>Data preparations (Inputs):</a:t>
            </a:r>
          </a:p>
          <a:p>
            <a:pPr marL="857250" lvl="1" indent="-457200"/>
            <a:r>
              <a:rPr lang="en-US" dirty="0"/>
              <a:t>Identify inputs and useful variables, assess relevance, and assemble metadata;</a:t>
            </a:r>
          </a:p>
          <a:p>
            <a:pPr marL="1257300" lvl="2" indent="-457200"/>
            <a:r>
              <a:rPr lang="en-US" i="1" dirty="0"/>
              <a:t>Output: a table of the input metadata and functions necessary for the simulation analysis. </a:t>
            </a:r>
          </a:p>
          <a:p>
            <a:pPr marL="857250" lvl="1" indent="-457200"/>
            <a:r>
              <a:rPr lang="en-US" dirty="0"/>
              <a:t>Acquire, </a:t>
            </a:r>
            <a:r>
              <a:rPr lang="en-US" dirty="0" err="1"/>
              <a:t>analyse</a:t>
            </a:r>
            <a:r>
              <a:rPr lang="en-US" dirty="0"/>
              <a:t> and use the Input data;</a:t>
            </a:r>
          </a:p>
          <a:p>
            <a:pPr marL="1257300" lvl="2" indent="-457200"/>
            <a:r>
              <a:rPr lang="en-US" i="1" dirty="0"/>
              <a:t>Output: refined Input Table and documented sets of data in a form usable to the simulation.</a:t>
            </a:r>
          </a:p>
          <a:p>
            <a:pPr marL="857250" lvl="1" indent="-457200"/>
            <a:r>
              <a:rPr lang="en-US" dirty="0"/>
              <a:t>Get data for model assessment</a:t>
            </a:r>
          </a:p>
          <a:p>
            <a:pPr marL="857250" lvl="1" indent="-457200"/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Make and test (component) models:</a:t>
            </a:r>
          </a:p>
          <a:p>
            <a:pPr marL="857250" lvl="1" indent="-457200"/>
            <a:r>
              <a:rPr lang="en-US" dirty="0"/>
              <a:t>Describing the model at process and functional level</a:t>
            </a:r>
          </a:p>
          <a:p>
            <a:pPr marL="1257300" lvl="2" indent="-457200"/>
            <a:r>
              <a:rPr lang="en-US" i="1" dirty="0"/>
              <a:t>Output: A description of the model in diagrams and tables.</a:t>
            </a:r>
          </a:p>
          <a:p>
            <a:pPr marL="857250" lvl="1" indent="-457200"/>
            <a:r>
              <a:rPr lang="en-US" dirty="0"/>
              <a:t>Make and test functional units</a:t>
            </a:r>
          </a:p>
          <a:p>
            <a:pPr marL="1257300" lvl="2" indent="-457200"/>
            <a:r>
              <a:rPr lang="en-US" i="1" dirty="0"/>
              <a:t>Output: Implementation of model functional units in software</a:t>
            </a:r>
            <a:r>
              <a:rPr lang="en-US" dirty="0"/>
              <a:t>.</a:t>
            </a:r>
          </a:p>
          <a:p>
            <a:pPr marL="857250" lvl="1" indent="-457200"/>
            <a:r>
              <a:rPr lang="en-US" dirty="0"/>
              <a:t>Assemble and test the simulation sub-models</a:t>
            </a:r>
          </a:p>
          <a:p>
            <a:pPr marL="1257300" lvl="2" indent="-457200"/>
            <a:r>
              <a:rPr lang="en-US" i="1" dirty="0"/>
              <a:t>Output: Implementation of sub-models in the selected software</a:t>
            </a:r>
            <a:r>
              <a:rPr lang="en-US" dirty="0"/>
              <a:t>.</a:t>
            </a:r>
          </a:p>
          <a:p>
            <a:pPr marL="1257300" lvl="2" indent="-457200"/>
            <a:endParaRPr lang="en-US" dirty="0"/>
          </a:p>
          <a:p>
            <a:pPr marL="1257300" lvl="2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480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Formulation Step tasks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b="1" dirty="0"/>
              <a:t>Document the model development</a:t>
            </a:r>
          </a:p>
          <a:p>
            <a:pPr marL="857250" lvl="1" indent="-457200"/>
            <a:r>
              <a:rPr lang="en-US" dirty="0"/>
              <a:t>Document the simulation model</a:t>
            </a:r>
          </a:p>
          <a:p>
            <a:pPr marL="1257300" lvl="2" indent="-457200"/>
            <a:r>
              <a:rPr lang="en-US" i="1" dirty="0"/>
              <a:t>Output: Technical report describing the model and its testing, including all the primary and secondary products of your work [e.g. initial and revised conceptual diagrams, revised input table, revised processes and functional component table, documentation of processes, approximations, validations, sensitivity tests, calibrations, linkages).</a:t>
            </a:r>
          </a:p>
          <a:p>
            <a:pPr marL="857250" lvl="1" indent="-457200"/>
            <a:r>
              <a:rPr lang="en-US" dirty="0"/>
              <a:t>Specify model outputs</a:t>
            </a:r>
          </a:p>
          <a:p>
            <a:pPr marL="1257300" lvl="2" indent="-457200"/>
            <a:r>
              <a:rPr lang="en-US" i="1" dirty="0"/>
              <a:t>Output: Identify the model variables that might be used for model testing, Specify the system outputs for both qualitative and quantitative analyses. The result of this sub-task will be included in the conceptual model diagrams.</a:t>
            </a:r>
          </a:p>
          <a:p>
            <a:pPr marL="857250" lvl="1" indent="-457200"/>
            <a:r>
              <a:rPr lang="en-US" dirty="0" err="1"/>
              <a:t>Analyse</a:t>
            </a:r>
            <a:r>
              <a:rPr lang="en-US" dirty="0"/>
              <a:t> the economic dimensions of the Coastal Zone system and identify suitable economic assessment methodologies</a:t>
            </a:r>
          </a:p>
          <a:p>
            <a:pPr marL="1257300" lvl="2" indent="-457200"/>
            <a:r>
              <a:rPr lang="en-US" i="1" dirty="0"/>
              <a:t>Output: The result of this sub-task will be documented decisions about approaches and methods for economic assessment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253136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System Appraisal Step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94962"/>
            <a:ext cx="5040560" cy="5314358"/>
          </a:xfrm>
        </p:spPr>
        <p:txBody>
          <a:bodyPr>
            <a:normAutofit/>
          </a:bodyPr>
          <a:lstStyle/>
          <a:p>
            <a:r>
              <a:rPr lang="en-US" sz="2400" dirty="0"/>
              <a:t>The purpose:</a:t>
            </a:r>
          </a:p>
          <a:p>
            <a:pPr lvl="1"/>
            <a:r>
              <a:rPr lang="en-US" sz="2000" dirty="0"/>
              <a:t>To construct the Simulation model;</a:t>
            </a:r>
          </a:p>
          <a:p>
            <a:pPr lvl="1"/>
            <a:r>
              <a:rPr lang="en-US" sz="2000" dirty="0"/>
              <a:t>Conduct the Interpretive Analyses;</a:t>
            </a:r>
          </a:p>
          <a:p>
            <a:pPr lvl="1"/>
            <a:r>
              <a:rPr lang="en-US" sz="2000" dirty="0"/>
              <a:t>Prepare the results for the Output Step.</a:t>
            </a:r>
          </a:p>
          <a:p>
            <a:r>
              <a:rPr lang="en-US" sz="2400" dirty="0"/>
              <a:t>Leads to:</a:t>
            </a:r>
          </a:p>
          <a:p>
            <a:pPr lvl="1"/>
            <a:r>
              <a:rPr lang="en-US" sz="2000" dirty="0"/>
              <a:t>A tested system model against data;</a:t>
            </a:r>
          </a:p>
          <a:p>
            <a:pPr lvl="1"/>
            <a:r>
              <a:rPr lang="en-US" sz="2000" dirty="0"/>
              <a:t>Simulated scenarios;</a:t>
            </a:r>
          </a:p>
          <a:p>
            <a:pPr lvl="1"/>
            <a:r>
              <a:rPr lang="en-US" sz="2000" dirty="0"/>
              <a:t>Complete interpretive analysis;</a:t>
            </a:r>
          </a:p>
          <a:p>
            <a:pPr lvl="1"/>
            <a:r>
              <a:rPr lang="en-US" sz="2000" dirty="0"/>
              <a:t>A document which comprehensively describes the model.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039" y="1052736"/>
            <a:ext cx="3664358" cy="497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441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Appraisal Step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/>
              <a:t>Model components</a:t>
            </a:r>
          </a:p>
          <a:p>
            <a:pPr marL="857250" lvl="1" indent="-457200"/>
            <a:r>
              <a:rPr lang="en-US" dirty="0">
                <a:solidFill>
                  <a:srgbClr val="4F81BD">
                    <a:lumMod val="50000"/>
                  </a:srgbClr>
                </a:solidFill>
              </a:rPr>
              <a:t>Prepare the models for coupling</a:t>
            </a:r>
          </a:p>
          <a:p>
            <a:pPr marL="1257300" lvl="2" indent="-457200"/>
            <a:r>
              <a:rPr lang="en-US" dirty="0">
                <a:solidFill>
                  <a:srgbClr val="4F81BD">
                    <a:lumMod val="50000"/>
                  </a:srgbClr>
                </a:solidFill>
              </a:rPr>
              <a:t>Review models relative to Appraisal objectives</a:t>
            </a:r>
          </a:p>
          <a:p>
            <a:pPr marL="1257300" lvl="2" indent="-457200"/>
            <a:r>
              <a:rPr lang="en-US" dirty="0">
                <a:solidFill>
                  <a:srgbClr val="4F81BD">
                    <a:lumMod val="50000"/>
                  </a:srgbClr>
                </a:solidFill>
              </a:rPr>
              <a:t>Integrate any links to other models or products of analyses.</a:t>
            </a:r>
          </a:p>
          <a:p>
            <a:pPr marL="1257300" lvl="2" indent="-457200"/>
            <a:r>
              <a:rPr lang="en-US" dirty="0">
                <a:solidFill>
                  <a:srgbClr val="4F81BD">
                    <a:lumMod val="50000"/>
                  </a:srgbClr>
                </a:solidFill>
              </a:rPr>
              <a:t>Run Models separately for purposes of Interpretive analyses</a:t>
            </a:r>
          </a:p>
          <a:p>
            <a:pPr marL="1257300" lvl="2" indent="-457200"/>
            <a:r>
              <a:rPr lang="en-US" i="1" dirty="0">
                <a:solidFill>
                  <a:srgbClr val="4F81BD">
                    <a:lumMod val="50000"/>
                  </a:srgbClr>
                </a:solidFill>
              </a:rPr>
              <a:t>Output: </a:t>
            </a:r>
            <a:r>
              <a:rPr lang="en-US" i="1" dirty="0"/>
              <a:t>component models with external sources of data included; component models which when run individually, represent their sub system in a sufficiently realistic manner.</a:t>
            </a:r>
          </a:p>
          <a:p>
            <a:pPr marL="857250" lvl="1" indent="-457200"/>
            <a:r>
              <a:rPr lang="en-US" dirty="0">
                <a:solidFill>
                  <a:srgbClr val="4F81BD">
                    <a:lumMod val="50000"/>
                  </a:srgbClr>
                </a:solidFill>
              </a:rPr>
              <a:t>Conduct model interpretive analysis</a:t>
            </a:r>
          </a:p>
          <a:p>
            <a:pPr marL="1257300" lvl="2" indent="-457200"/>
            <a:r>
              <a:rPr lang="en-US" i="1" dirty="0"/>
              <a:t>Output: Documentation showing the interpretive analysis of the all the component models.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System Simulations</a:t>
            </a:r>
          </a:p>
          <a:p>
            <a:pPr marL="857250" lvl="1" indent="-457200"/>
            <a:r>
              <a:rPr lang="en-US" dirty="0">
                <a:solidFill>
                  <a:srgbClr val="4F81BD">
                    <a:lumMod val="50000"/>
                  </a:srgbClr>
                </a:solidFill>
              </a:rPr>
              <a:t>Construct simulation model</a:t>
            </a:r>
          </a:p>
          <a:p>
            <a:pPr marL="1257300" lvl="2" indent="-457200"/>
            <a:r>
              <a:rPr lang="en-US" i="1" dirty="0">
                <a:solidFill>
                  <a:srgbClr val="4F81BD">
                    <a:lumMod val="50000"/>
                  </a:srgbClr>
                </a:solidFill>
              </a:rPr>
              <a:t>Output: </a:t>
            </a:r>
            <a:r>
              <a:rPr lang="en-US" i="1" dirty="0"/>
              <a:t>calibrated and validated simulation model of the system.</a:t>
            </a:r>
          </a:p>
          <a:p>
            <a:pPr marL="857250" lvl="1" indent="-457200"/>
            <a:r>
              <a:rPr lang="en-US" dirty="0"/>
              <a:t> Run scenario simulations</a:t>
            </a:r>
          </a:p>
          <a:p>
            <a:pPr marL="1257300" lvl="2" indent="-457200"/>
            <a:r>
              <a:rPr lang="en-US" i="1" dirty="0"/>
              <a:t>Output: simulation output values from the simulation model that reflect changes caused by applying the scenarios.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b="1" dirty="0"/>
              <a:t>Output preparation</a:t>
            </a:r>
          </a:p>
          <a:p>
            <a:pPr marL="857250" lvl="1" indent="-457200"/>
            <a:r>
              <a:rPr lang="en-US" dirty="0">
                <a:solidFill>
                  <a:srgbClr val="4F81BD">
                    <a:lumMod val="50000"/>
                  </a:srgbClr>
                </a:solidFill>
              </a:rPr>
              <a:t>Complete interpretive analysis</a:t>
            </a:r>
          </a:p>
          <a:p>
            <a:pPr marL="1257300" lvl="2" indent="-457200"/>
            <a:r>
              <a:rPr lang="en-US" i="1" dirty="0">
                <a:solidFill>
                  <a:srgbClr val="4F81BD">
                    <a:lumMod val="50000"/>
                  </a:srgbClr>
                </a:solidFill>
              </a:rPr>
              <a:t>Output: </a:t>
            </a:r>
            <a:r>
              <a:rPr lang="en-US" i="1" dirty="0"/>
              <a:t>documentation of the validation process and application of scenarios on the simulation model. A document which comprehensively describes the model.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492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1520" y="994962"/>
            <a:ext cx="8640960" cy="53143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Ø"/>
              <a:defRPr sz="20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hlinkClick r:id="rId2"/>
            </a:endParaRPr>
          </a:p>
          <a:p>
            <a:r>
              <a:rPr lang="en-US" dirty="0"/>
              <a:t>Teaching material is available on the </a:t>
            </a:r>
            <a:r>
              <a:rPr lang="en-US" dirty="0" err="1"/>
              <a:t>BaltCoast</a:t>
            </a:r>
            <a:r>
              <a:rPr lang="en-US" dirty="0"/>
              <a:t> web-page: </a:t>
            </a:r>
            <a:endParaRPr lang="en-US" dirty="0">
              <a:hlinkClick r:id="rId2"/>
            </a:endParaRPr>
          </a:p>
          <a:p>
            <a:pPr marL="457200" lvl="1" indent="0" algn="ctr">
              <a:buNone/>
            </a:pPr>
            <a:r>
              <a:rPr lang="en-US" dirty="0">
                <a:hlinkClick r:id="rId2"/>
              </a:rPr>
              <a:t>http://www.baltcoast.net/training.html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721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657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Georg Umgiesser and Natalja Čerkasova</vt:lpstr>
      <vt:lpstr>System Formulation Step</vt:lpstr>
      <vt:lpstr>What is a model?</vt:lpstr>
      <vt:lpstr>Formulation Step tasks (1)</vt:lpstr>
      <vt:lpstr>Formulation Step tasks (2)</vt:lpstr>
      <vt:lpstr>System Appraisal Step</vt:lpstr>
      <vt:lpstr>Appraisal Step tasks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Natalja Cerkasova</dc:creator>
  <cp:lastModifiedBy>Natalja Cerkasova</cp:lastModifiedBy>
  <cp:revision>59</cp:revision>
  <dcterms:created xsi:type="dcterms:W3CDTF">2016-05-03T07:41:35Z</dcterms:created>
  <dcterms:modified xsi:type="dcterms:W3CDTF">2016-08-25T03:51:50Z</dcterms:modified>
</cp:coreProperties>
</file>